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4" r:id="rId4"/>
    <p:sldId id="284" r:id="rId5"/>
    <p:sldId id="282" r:id="rId6"/>
    <p:sldId id="283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F8A"/>
    <a:srgbClr val="46E29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0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50E04DE-7213-4C2B-A68C-9A6C20D220BF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50E04DE-7213-4C2B-A68C-9A6C20D220BF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9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2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1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0E04DE-7213-4C2B-A68C-9A6C20D220BF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11560" y="836712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Изменения маршрутизации граждан в возрасте 18 лет и старше с заболеваниями глаза, его придаточного аппарата и орбиты</a:t>
            </a:r>
          </a:p>
          <a:p>
            <a:pPr algn="ctr"/>
            <a:endParaRPr lang="ru-RU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                 </a:t>
            </a:r>
          </a:p>
          <a:p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	</a:t>
            </a:r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                                  </a:t>
            </a:r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Докладчик</a:t>
            </a:r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:  заместитель главного врача </a:t>
            </a:r>
          </a:p>
          <a:p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                                                                             </a:t>
            </a:r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по организационно-методической работе </a:t>
            </a:r>
          </a:p>
          <a:p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                                                                             </a:t>
            </a:r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Петрова В.А.</a:t>
            </a:r>
            <a:endParaRPr lang="ru-RU" sz="16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algn="ctr"/>
            <a:endParaRPr lang="ru-RU" sz="4000" b="1" dirty="0">
              <a:solidFill>
                <a:srgbClr val="00206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7045468" cy="115212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Оказание первичной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специализированной медико-санитарной помощи </a:t>
            </a:r>
            <a:r>
              <a:rPr lang="ru-RU" sz="2400" b="1" dirty="0" smtClean="0">
                <a:solidFill>
                  <a:srgbClr val="FF0000"/>
                </a:solidFill>
              </a:rPr>
              <a:t>в </a:t>
            </a:r>
            <a:r>
              <a:rPr lang="ru-RU" sz="2400" b="1" dirty="0" smtClean="0">
                <a:solidFill>
                  <a:srgbClr val="FF0000"/>
                </a:solidFill>
              </a:rPr>
              <a:t>неотложной форме </a:t>
            </a:r>
            <a:r>
              <a:rPr lang="ru-RU" sz="2400" b="1" dirty="0" smtClean="0">
                <a:cs typeface="Times New Roman" pitchFamily="18" charset="0"/>
              </a:rPr>
              <a:t>н</a:t>
            </a:r>
            <a:r>
              <a:rPr lang="ru-RU" sz="2400" b="1" dirty="0" smtClean="0">
                <a:cs typeface="Times New Roman" pitchFamily="18" charset="0"/>
              </a:rPr>
              <a:t>астоящим </a:t>
            </a:r>
            <a:r>
              <a:rPr lang="ru-RU" sz="2400" b="1" dirty="0" smtClean="0">
                <a:cs typeface="Times New Roman" pitchFamily="18" charset="0"/>
              </a:rPr>
              <a:t>приказом </a:t>
            </a:r>
            <a:r>
              <a:rPr lang="ru-RU" sz="2400" b="1" dirty="0" smtClean="0">
                <a:cs typeface="Times New Roman" pitchFamily="18" charset="0"/>
              </a:rPr>
              <a:t>предписано:</a:t>
            </a:r>
            <a:endParaRPr lang="ru-RU" sz="2400" b="1" dirty="0"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496944" cy="50405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краевым государственным учреждениям здравоохранения, оказывающим ПМСП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 2-го уровня оказания медицинской помощи: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- КГБУЗ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Ачинская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МРБ»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КГБУЗ «Минусинская МБ»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КГБУЗ «Норильская МП №1»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КГБУЗ «Назаровская РБ»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КГБУЗ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Канская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МБ»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КГБУЗ «Норильская МБ №1»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КГБУЗ ККОКБ им. профессора П.Г. Макарова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</p:txBody>
      </p:sp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142844" y="142852"/>
            <a:ext cx="1584176" cy="134193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7045468" cy="86409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Оказание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специализированной медицинской помощи </a:t>
            </a:r>
            <a:r>
              <a:rPr lang="ru-RU" sz="2400" b="1" dirty="0" smtClean="0">
                <a:solidFill>
                  <a:srgbClr val="FF0000"/>
                </a:solidFill>
              </a:rPr>
              <a:t>в стационарных условиях:</a:t>
            </a:r>
            <a:endParaRPr lang="ru-RU" sz="2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496944" cy="446449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 2-го уровня оказания медицинской помощи: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- КГБУЗ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Ачинская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МРБ»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КГБУЗ «Минусинская МБ»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- КГБУЗ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Канская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МБ»</a:t>
            </a:r>
          </a:p>
          <a:p>
            <a:pPr>
              <a:spcAft>
                <a:spcPts val="120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КГБУЗ «Норильская МБ №1»</a:t>
            </a:r>
          </a:p>
          <a:p>
            <a:pPr>
              <a:spcAft>
                <a:spcPts val="1200"/>
              </a:spcAft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КГБУЗ ККОКБ им. профессора П.Г. Макарова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</p:txBody>
      </p:sp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142844" y="142852"/>
            <a:ext cx="1584176" cy="134193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7045468" cy="86409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Оказание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специализированной медицинской помощи </a:t>
            </a:r>
            <a:r>
              <a:rPr lang="ru-RU" sz="2400" b="1" dirty="0" smtClean="0">
                <a:solidFill>
                  <a:srgbClr val="FF0000"/>
                </a:solidFill>
              </a:rPr>
              <a:t>в условиях дневного стационара:</a:t>
            </a:r>
            <a:endParaRPr lang="ru-RU" sz="2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496944" cy="504056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КГБУЗ «Партизанская РБ» (на дому)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 2-го уровня оказания медицинской помощи: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- КГБУЗ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Ачинская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МРБ»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КГБУЗ «Минусинская МБ»</a:t>
            </a:r>
          </a:p>
          <a:p>
            <a:pPr>
              <a:spcAft>
                <a:spcPts val="180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КГБУЗ «Норильская МП №1»</a:t>
            </a:r>
          </a:p>
          <a:p>
            <a:pPr>
              <a:spcAft>
                <a:spcPts val="1800"/>
              </a:spcAft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КГБУЗ «КГП №4»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Филиал ФГБУ ФСНКЦ ФМБА России КБ 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</p:txBody>
      </p:sp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142844" y="142852"/>
            <a:ext cx="1584176" cy="134193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7045468" cy="86409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Оказание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специализированной медицинской помощи </a:t>
            </a:r>
            <a:r>
              <a:rPr lang="ru-RU" sz="2400" b="1" dirty="0" smtClean="0">
                <a:solidFill>
                  <a:srgbClr val="FF0000"/>
                </a:solidFill>
              </a:rPr>
              <a:t>в условиях дневного стационара:</a:t>
            </a:r>
            <a:endParaRPr lang="ru-RU" sz="2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496944" cy="439248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ООО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«Клиника лазерной микрохирургии глаза»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Сан-Маркет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ООО «Центр коррекции зрения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Окулюс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ООО «Практика» г. Норильск</a:t>
            </a:r>
          </a:p>
          <a:p>
            <a:pPr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КГБУЗ ККОКБ им. профессора П.Г. Макарова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</p:txBody>
      </p:sp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142844" y="142852"/>
            <a:ext cx="1584176" cy="134193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7045468" cy="86409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Оказание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специализированной медицинской помощи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в МО 2-го уровня и иных:</a:t>
            </a:r>
            <a:endParaRPr lang="ru-RU" sz="2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496944" cy="511256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Удаление доброкачественных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новообразований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кожи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века (включая спайку век),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ксантелазмы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Удаление доброкачественных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новообразований и кист конъюнктивы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Удаление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халазиона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Исправление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энтропиона 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эктропиона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блефарохалязиса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удаление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трихиаза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века 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Удаление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птеригиума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псевдоптеригиума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Зондирование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слезно-носового канала,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активация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слезных точек и слезных канальцев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</p:txBody>
      </p:sp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142844" y="142852"/>
            <a:ext cx="1584176" cy="134193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7045468" cy="86409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Оказание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специализированной медицинской помощи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в МО 2-го уровня и иных:</a:t>
            </a:r>
            <a:endParaRPr lang="ru-RU" sz="2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496944" cy="46805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Медикаментозное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лечение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острого состояния при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поверхностных кератитах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Медикаментозное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лечение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стромального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 глубокого кератита, буллезной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кератопатии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блефарорафия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Медикаментозное лечение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эрозии средней степени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тяжести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Медикаментозное лечение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острых 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подострых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иридоциклитов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Медикаментозное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лечение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окклюзии ЦАС, ЦВС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их ветвей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</p:txBody>
      </p:sp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142844" y="142852"/>
            <a:ext cx="1584176" cy="134193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7045468" cy="86409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Оказание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специализированной медицинской помощи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в МО 2-го уровня и иных:</a:t>
            </a:r>
            <a:endParaRPr lang="ru-RU" sz="2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496944" cy="46805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Медикаментозное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лечение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наследственных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ретинальных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дистрофий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 прогрессирующем снижении зрительных функций,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реваскуляризация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заднего сегмента глаза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Медикаментозное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лечение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ретиношизиса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Медикаментозное лечение свежего и частичного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гемофтальма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Медикаментозное лечение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неврита и других болезней зрительного нерва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классифицир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в других рубриках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</p:txBody>
      </p:sp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142844" y="142852"/>
            <a:ext cx="1584176" cy="134193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7045468" cy="86409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Оказание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специализированной медицинской помощи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в МО 2-го уровня:</a:t>
            </a:r>
            <a:endParaRPr lang="ru-RU" sz="2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496944" cy="496855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Медикаментозное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лечение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дакриоцистит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а, вскрытие флегмоны слезного мешка</a:t>
            </a:r>
          </a:p>
          <a:p>
            <a:pPr algn="just"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Вскрытие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абсцесса (флегмоны) орбиты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дренирование орбиты, медикаментозное лечение с применением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физиолечения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Медикаментозное лечение острого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склерита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склеромаляции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при угрозе перфорации склеры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блефарорафия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лечебная покровная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склеропластика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конъюнктивальным лоскутом/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эписклеральным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лоскутом/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аллоплантом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Медикаментозное лечение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язвы роговицы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блефарорафия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лечебная покровная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склеропластика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конъюнктивальным лоскутом/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эписклеральным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лоскутом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аллоплантом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проведение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физиолечения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после хирургического вмешательства 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</p:txBody>
      </p:sp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142844" y="142852"/>
            <a:ext cx="1584176" cy="1341932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7045468" cy="86409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Оказание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специализированной медицинской помощи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в МО 2-го уровня:</a:t>
            </a:r>
            <a:endParaRPr lang="ru-RU" sz="2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496944" cy="496855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Медикаментозное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лечение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транссудативной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формы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макулодистрофии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реваскуляризация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заднего сегмента глаза</a:t>
            </a:r>
          </a:p>
          <a:p>
            <a:pPr algn="just"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Реваскуляризация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заднего сегмента глаза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ПОУГ, АЗН</a:t>
            </a:r>
          </a:p>
          <a:p>
            <a:pPr algn="just"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физиолечения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медикаментозного лечения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после хирургического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вмешательства по поводу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гемофтальма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Медикаментозное лечение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гнойного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эндофтальмита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 применением физиотерапии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Профилактическая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криопексия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склерохориоретинопексия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реваскуляризация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миопии 3ст, дегенеративной миопии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Склеропластика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реваскуляризация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ипользованием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трансплантатов при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прогрессирующей миопии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</p:txBody>
      </p:sp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142844" y="142852"/>
            <a:ext cx="1584176" cy="134193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7045468" cy="86409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Оказание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специализированной медицинской помощи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в МО 2-го уровня:</a:t>
            </a:r>
            <a:endParaRPr lang="ru-RU" sz="2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496944" cy="496855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Медикаментозное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лечение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транссудативной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формы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макулодистрофии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реваскуляризация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заднего сегмента глаза</a:t>
            </a:r>
          </a:p>
          <a:p>
            <a:pPr algn="just"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Реваскуляризация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заднего сегмента глаза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ПОУГ, АЗН</a:t>
            </a:r>
          </a:p>
          <a:p>
            <a:pPr algn="just"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физиолечения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медикаментозного лечения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после хирургического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вмешательства по поводу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гемофтальма</a:t>
            </a:r>
            <a:endParaRPr lang="ru-RU" sz="3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Медикаментозное интенсивное лечение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контузии легкой степени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в т.ч. с применением физиотерапии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Медикаментозное лечение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ожогов роговицы и конъюнктивального мешка 1-2 степени</a:t>
            </a:r>
            <a:endParaRPr lang="ru-RU" sz="3100" b="1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</p:txBody>
      </p:sp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142844" y="142852"/>
            <a:ext cx="1584176" cy="13419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500958" cy="1044352"/>
          </a:xfrm>
        </p:spPr>
        <p:txBody>
          <a:bodyPr>
            <a:noAutofit/>
          </a:bodyPr>
          <a:lstStyle/>
          <a:p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12776"/>
            <a:ext cx="8572560" cy="4744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Министерства здравоохранения Красноярского края от 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06.03.2024 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 №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413-орг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    Утратили силу приказы МЗ КК: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  </a:t>
            </a:r>
            <a:r>
              <a:rPr lang="ru-RU" sz="2800" b="1" dirty="0" smtClean="0">
                <a:solidFill>
                  <a:srgbClr val="FF0000"/>
                </a:solidFill>
              </a:rPr>
              <a:t> от 05.08.2022 № 1290-орг, от 20.04.2023 № 637-орг</a:t>
            </a:r>
            <a:endParaRPr lang="ru-RU" sz="2800" dirty="0" smtClean="0">
              <a:solidFill>
                <a:srgbClr val="FF0000"/>
              </a:solidFill>
            </a:endParaRPr>
          </a:p>
        </p:txBody>
      </p:sp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8F813DCC-3E30-43F7-91E1-EE8A6C968DA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95128" y="404665"/>
            <a:ext cx="7848872" cy="935037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+mn-lt"/>
                <a:ea typeface="+mn-ea"/>
                <a:cs typeface="Arial" pitchFamily="34" charset="0"/>
              </a:rPr>
              <a:t>БЛАГОДАРЮ ЗА ВНИМАНИЕ! </a:t>
            </a:r>
            <a:endParaRPr lang="ru-RU" sz="4800" b="1" dirty="0">
              <a:solidFill>
                <a:srgbClr val="002060"/>
              </a:solidFill>
              <a:latin typeface="+mn-lt"/>
              <a:ea typeface="+mn-ea"/>
              <a:cs typeface="Arial" pitchFamily="34" charset="0"/>
            </a:endParaRPr>
          </a:p>
        </p:txBody>
      </p:sp>
      <p:pic>
        <p:nvPicPr>
          <p:cNvPr id="1026" name="Picture 2" descr="https://spkrk.ru/wp-content/uploads/2022/03/20220225-%D0%BE%D1%84%D1%82%D0%B0%D0%BB%D1%8C%D0%BC-%D0%B1%D0%BE%D0%BB%D1%8C%D0%BD%D0%B8%D1%86%D0%B0.jpg"/>
          <p:cNvPicPr>
            <a:picLocks noChangeAspect="1" noChangeArrowheads="1"/>
          </p:cNvPicPr>
          <p:nvPr/>
        </p:nvPicPr>
        <p:blipFill>
          <a:blip r:embed="rId3" cstate="print"/>
          <a:srcRect t="-792" b="7920"/>
          <a:stretch>
            <a:fillRect/>
          </a:stretch>
        </p:blipFill>
        <p:spPr bwMode="auto">
          <a:xfrm>
            <a:off x="0" y="1628800"/>
            <a:ext cx="9144000" cy="522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1237215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045468" cy="84658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Первичная специализированная медико-санитарная помощь в амбулаторных условиях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12776"/>
            <a:ext cx="9144000" cy="50405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1800"/>
              </a:spcBef>
              <a:buNone/>
            </a:pPr>
            <a:r>
              <a:rPr lang="ru-RU" dirty="0" smtClean="0"/>
              <a:t>	</a:t>
            </a:r>
            <a:r>
              <a:rPr lang="ru-RU" dirty="0" smtClean="0"/>
              <a:t>Кроме краевых государственных учреждений здравоохранения, оказывающих ПМСП, комиссией по разработке Программы ОМС (протокол №4 от 25.03.2024) определена </a:t>
            </a:r>
            <a:r>
              <a:rPr lang="ru-RU" b="1" dirty="0" smtClean="0"/>
              <a:t>21 </a:t>
            </a:r>
            <a:r>
              <a:rPr lang="ru-RU" b="1" u="sng" dirty="0" smtClean="0"/>
              <a:t>медицинская организация</a:t>
            </a:r>
            <a:r>
              <a:rPr lang="ru-RU" b="1" dirty="0" smtClean="0"/>
              <a:t>:</a:t>
            </a:r>
            <a:endParaRPr lang="ru-RU" b="1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200" dirty="0" smtClean="0"/>
              <a:t>ООО «Клиника лазерной микрохирургии глаза»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200" dirty="0" smtClean="0"/>
              <a:t>ООО «</a:t>
            </a:r>
            <a:r>
              <a:rPr lang="ru-RU" sz="3200" dirty="0" err="1" smtClean="0"/>
              <a:t>Сан-Маркет</a:t>
            </a:r>
            <a:r>
              <a:rPr lang="ru-RU" sz="3200" dirty="0" smtClean="0"/>
              <a:t>»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200" dirty="0" smtClean="0"/>
              <a:t>ООО «Центр коррекции зрения «</a:t>
            </a:r>
            <a:r>
              <a:rPr lang="ru-RU" sz="3200" dirty="0" err="1" smtClean="0"/>
              <a:t>Окулюс</a:t>
            </a:r>
            <a:r>
              <a:rPr lang="ru-RU" sz="3200" dirty="0" smtClean="0"/>
              <a:t>»</a:t>
            </a: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200" dirty="0" smtClean="0"/>
              <a:t>ООО «Практика» г. </a:t>
            </a:r>
            <a:r>
              <a:rPr lang="ru-RU" sz="3200" dirty="0" smtClean="0"/>
              <a:t>Норильск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200" dirty="0" smtClean="0"/>
              <a:t>ООО "</a:t>
            </a:r>
            <a:r>
              <a:rPr lang="ru-RU" sz="3200" dirty="0" err="1" smtClean="0"/>
              <a:t>Сантем</a:t>
            </a:r>
            <a:r>
              <a:rPr lang="ru-RU" sz="3200" dirty="0" smtClean="0"/>
              <a:t>"</a:t>
            </a:r>
          </a:p>
        </p:txBody>
      </p:sp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142844" y="142852"/>
            <a:ext cx="1584176" cy="134193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045468" cy="84658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Первичная специализированная медико-санитарная помощь в амбулаторных условиях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12776"/>
            <a:ext cx="9144000" cy="504056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200" dirty="0" smtClean="0"/>
              <a:t>ФГБУ </a:t>
            </a:r>
            <a:r>
              <a:rPr lang="ru-RU" sz="3200" dirty="0" smtClean="0"/>
              <a:t>ФСНКЦ ФМБА России </a:t>
            </a: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200" dirty="0" smtClean="0"/>
              <a:t>ФГБУЗ КБ №51 ФМБА России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200" dirty="0" smtClean="0"/>
              <a:t>Филиал ФГБУ ФСНКЦ ФМБА России КБ </a:t>
            </a:r>
            <a:r>
              <a:rPr lang="ru-RU" sz="3200" dirty="0" smtClean="0"/>
              <a:t>№42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200" dirty="0" smtClean="0"/>
              <a:t>ФГБНУ ФИЦ КНЦ СО РАН Больница КНЦ СО </a:t>
            </a:r>
            <a:r>
              <a:rPr lang="ru-RU" sz="3200" dirty="0" smtClean="0"/>
              <a:t>РАН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200" dirty="0" smtClean="0"/>
              <a:t>ФГБНУ ФИЦ КНЦ СО РАН Научно-исследовательский институт медицинских проблем </a:t>
            </a:r>
            <a:r>
              <a:rPr lang="ru-RU" sz="3200" dirty="0" smtClean="0"/>
              <a:t>Севера</a:t>
            </a:r>
          </a:p>
        </p:txBody>
      </p:sp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142844" y="142852"/>
            <a:ext cx="1584176" cy="134193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045468" cy="84658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Первичная специализированная медико-санитарная помощь в амбулаторных условиях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28800"/>
            <a:ext cx="9144000" cy="482453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200" dirty="0" smtClean="0"/>
              <a:t>ООО "</a:t>
            </a:r>
            <a:r>
              <a:rPr lang="ru-RU" sz="3200" dirty="0" err="1" smtClean="0"/>
              <a:t>Русал</a:t>
            </a:r>
            <a:r>
              <a:rPr lang="ru-RU" sz="3200" dirty="0" smtClean="0"/>
              <a:t> Медицинский </a:t>
            </a:r>
            <a:r>
              <a:rPr lang="ru-RU" sz="3200" dirty="0" smtClean="0"/>
              <a:t>центр»</a:t>
            </a:r>
          </a:p>
          <a:p>
            <a:pPr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200" dirty="0" smtClean="0"/>
              <a:t>ФГБОУ </a:t>
            </a:r>
            <a:r>
              <a:rPr lang="ru-RU" sz="3200" dirty="0" smtClean="0"/>
              <a:t>ВО </a:t>
            </a:r>
            <a:r>
              <a:rPr lang="ru-RU" sz="3200" dirty="0" err="1" smtClean="0"/>
              <a:t>КрасГМУ</a:t>
            </a:r>
            <a:r>
              <a:rPr lang="ru-RU" sz="3200" dirty="0" smtClean="0"/>
              <a:t> им. проф. В.Ф. </a:t>
            </a:r>
            <a:r>
              <a:rPr lang="ru-RU" sz="3200" dirty="0" err="1" smtClean="0"/>
              <a:t>Войно-Ясенецкого</a:t>
            </a: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200" dirty="0" smtClean="0"/>
              <a:t>ФКУЗ </a:t>
            </a:r>
            <a:r>
              <a:rPr lang="ru-RU" sz="3200" dirty="0" smtClean="0"/>
              <a:t>МСЧ-24 ФСИН </a:t>
            </a:r>
            <a:r>
              <a:rPr lang="ru-RU" sz="3200" dirty="0" smtClean="0"/>
              <a:t>России</a:t>
            </a:r>
          </a:p>
          <a:p>
            <a:pPr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3200" dirty="0" smtClean="0"/>
              <a:t>ФКУЗ </a:t>
            </a:r>
            <a:r>
              <a:rPr lang="ru-RU" sz="3200" dirty="0" smtClean="0"/>
              <a:t>"МСЧ МВД России по Красноярскому </a:t>
            </a:r>
            <a:r>
              <a:rPr lang="ru-RU" sz="3200" dirty="0" smtClean="0"/>
              <a:t>краю«</a:t>
            </a:r>
          </a:p>
          <a:p>
            <a:pPr>
              <a:lnSpc>
                <a:spcPct val="110000"/>
              </a:lnSpc>
              <a:spcBef>
                <a:spcPts val="1800"/>
              </a:spcBef>
              <a:buNone/>
            </a:pPr>
            <a:endParaRPr lang="ru-RU" sz="3200" dirty="0" smtClean="0"/>
          </a:p>
        </p:txBody>
      </p:sp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142844" y="142852"/>
            <a:ext cx="1584176" cy="134193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045468" cy="84658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Первичная специализированная медико-санитарная помощь в амбулаторных условиях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12776"/>
            <a:ext cx="9144000" cy="518457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200" dirty="0" smtClean="0"/>
              <a:t>ЧУЗ "КБ "</a:t>
            </a:r>
            <a:r>
              <a:rPr lang="ru-RU" sz="3200" dirty="0" err="1" smtClean="0"/>
              <a:t>РЖД-Медицина</a:t>
            </a:r>
            <a:r>
              <a:rPr lang="ru-RU" sz="3200" dirty="0" smtClean="0"/>
              <a:t>" г. Красноярск" </a:t>
            </a: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200" dirty="0" smtClean="0"/>
              <a:t>ЧУЗ "Поликлиника "</a:t>
            </a:r>
            <a:r>
              <a:rPr lang="ru-RU" sz="3200" dirty="0" err="1" smtClean="0"/>
              <a:t>РЖД-Медицина</a:t>
            </a:r>
            <a:r>
              <a:rPr lang="ru-RU" sz="3200" dirty="0" smtClean="0"/>
              <a:t>" города </a:t>
            </a:r>
            <a:r>
              <a:rPr lang="ru-RU" sz="3200" dirty="0" smtClean="0"/>
              <a:t>Ачинск»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200" dirty="0" smtClean="0"/>
              <a:t>ЧУЗ "Поликлиника "</a:t>
            </a:r>
            <a:r>
              <a:rPr lang="ru-RU" sz="3200" dirty="0" err="1" smtClean="0"/>
              <a:t>РЖД-Медицина</a:t>
            </a:r>
            <a:r>
              <a:rPr lang="ru-RU" sz="3200" dirty="0" smtClean="0"/>
              <a:t>" города Иланский" </a:t>
            </a: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200" dirty="0" smtClean="0"/>
              <a:t>ЧУЗ "</a:t>
            </a:r>
            <a:r>
              <a:rPr lang="ru-RU" sz="3200" dirty="0" err="1" smtClean="0"/>
              <a:t>РЖД-Медицина</a:t>
            </a:r>
            <a:r>
              <a:rPr lang="ru-RU" sz="3200" dirty="0" smtClean="0"/>
              <a:t>" </a:t>
            </a:r>
            <a:r>
              <a:rPr lang="ru-RU" sz="3200" dirty="0" err="1" smtClean="0"/>
              <a:t>пгт.Саянский</a:t>
            </a:r>
            <a:r>
              <a:rPr lang="ru-RU" sz="3200" dirty="0" smtClean="0"/>
              <a:t>" </a:t>
            </a: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200" dirty="0" smtClean="0"/>
              <a:t>ЧУЗ "Поликлиника "</a:t>
            </a:r>
            <a:r>
              <a:rPr lang="ru-RU" sz="3200" dirty="0" err="1" smtClean="0"/>
              <a:t>РЖД-Медицина</a:t>
            </a:r>
            <a:r>
              <a:rPr lang="ru-RU" sz="3200" dirty="0" smtClean="0"/>
              <a:t>" города </a:t>
            </a:r>
            <a:r>
              <a:rPr lang="ru-RU" sz="3200" dirty="0" smtClean="0"/>
              <a:t>Ужур»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200" dirty="0" smtClean="0"/>
              <a:t>ЧУЗ "Поликлиника "</a:t>
            </a:r>
            <a:r>
              <a:rPr lang="ru-RU" sz="3200" dirty="0" err="1" smtClean="0"/>
              <a:t>РЖД-Медицина</a:t>
            </a:r>
            <a:r>
              <a:rPr lang="ru-RU" sz="3200" dirty="0" smtClean="0"/>
              <a:t>" г.Уяр </a:t>
            </a: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3200" dirty="0" smtClean="0"/>
              <a:t>НУЗ </a:t>
            </a:r>
            <a:r>
              <a:rPr lang="ru-RU" sz="3200" dirty="0" smtClean="0"/>
              <a:t>"Дорожная клиническая больница на ст. Красноярск ОАО "РЖД" Поезд</a:t>
            </a: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</p:txBody>
      </p:sp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142844" y="142852"/>
            <a:ext cx="1584176" cy="134193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045468" cy="115212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Медицинские показания для оказания первичной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специализированной медико-санитарной помощи </a:t>
            </a:r>
            <a:r>
              <a:rPr lang="ru-RU" sz="2400" b="1" dirty="0" smtClean="0">
                <a:solidFill>
                  <a:srgbClr val="FF0000"/>
                </a:solidFill>
              </a:rPr>
              <a:t>в </a:t>
            </a:r>
            <a:r>
              <a:rPr lang="ru-RU" sz="2400" b="1" dirty="0" smtClean="0">
                <a:solidFill>
                  <a:srgbClr val="FF0000"/>
                </a:solidFill>
              </a:rPr>
              <a:t>неотложной форме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964488" cy="5040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Ранения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глазного яблока и придаточного аппарата: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Т15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(Т15.0, Т15.1, Т15.8, Т15.9)  Инородное тело в наружной части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глаза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S01.1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Открытая рана века и окологлазничной области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S05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(S05.0, S05.1, S05.2- S05.9) Травма глаза и глазницы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2. Ожоги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глазного яблока и придаточного аппарата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Т26 (Т26.0-Т26.9) Термические и химические ожоги, ограниченные областью глаза и его придаточного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аппарата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	 Контузии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глазного яблока и придаточного аппарата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S00.1  Ушиб века и окологлазничной области 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</p:txBody>
      </p:sp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142844" y="142852"/>
            <a:ext cx="1584176" cy="134193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045468" cy="115212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Медицинские показания для оказания первичной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специализированной медико-санитарной помощи </a:t>
            </a:r>
            <a:r>
              <a:rPr lang="ru-RU" sz="2400" b="1" dirty="0" smtClean="0">
                <a:solidFill>
                  <a:srgbClr val="FF0000"/>
                </a:solidFill>
              </a:rPr>
              <a:t>в </a:t>
            </a:r>
            <a:r>
              <a:rPr lang="ru-RU" sz="2400" b="1" dirty="0" smtClean="0">
                <a:solidFill>
                  <a:srgbClr val="FF0000"/>
                </a:solidFill>
              </a:rPr>
              <a:t>неотложной форме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820472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Острый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приступ глаукомы: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Н40.2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Первичная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закрытоугольная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глаукома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 Острый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кератит: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Н16 (Н16.0,  Н16.3) Язва роговицы. Интерстициальный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стромальный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и глубокий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кератит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6. Острый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увеит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Н20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Иридоциклит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7. Острые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нарушения кровообращения в сосудах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сетчатки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зрительного нерва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Н34 Окклюзии сосудов сетчатки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</p:txBody>
      </p:sp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142844" y="142852"/>
            <a:ext cx="1584176" cy="134193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045468" cy="115212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Медицинские показания для оказания первичной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специализированной медико-санитарной помощи </a:t>
            </a:r>
            <a:r>
              <a:rPr lang="ru-RU" sz="2400" b="1" dirty="0" smtClean="0">
                <a:solidFill>
                  <a:srgbClr val="FF0000"/>
                </a:solidFill>
              </a:rPr>
              <a:t>в </a:t>
            </a:r>
            <a:r>
              <a:rPr lang="ru-RU" sz="2400" b="1" dirty="0" smtClean="0">
                <a:solidFill>
                  <a:srgbClr val="FF0000"/>
                </a:solidFill>
              </a:rPr>
              <a:t>неотложной форме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988840"/>
            <a:ext cx="8820472" cy="4608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8. Отслойка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сетчатки: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Н33.0 Отслойка сетчатки с разрывом сетчатки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9. Флегмона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слезного мешка, острый дакриоцистит: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Н04.3 Острое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неуточненное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воспаление слезных протоков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Абсцесс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флегмона века, орбиты: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Н01.8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Другие воспаления века уточненные;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Н05.0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Острое воспаление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глазницы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endParaRPr lang="ru-RU" sz="3200" dirty="0" smtClean="0"/>
          </a:p>
        </p:txBody>
      </p:sp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142844" y="142852"/>
            <a:ext cx="1584176" cy="134193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Другая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50E6A9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2206</TotalTime>
  <Words>999</Words>
  <Application>Microsoft Office PowerPoint</Application>
  <PresentationFormat>Экран (4:3)</PresentationFormat>
  <Paragraphs>204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Начальная</vt:lpstr>
      <vt:lpstr>Слайд 1</vt:lpstr>
      <vt:lpstr>Слайд 2</vt:lpstr>
      <vt:lpstr>Первичная специализированная медико-санитарная помощь в амбулаторных условиях</vt:lpstr>
      <vt:lpstr>Первичная специализированная медико-санитарная помощь в амбулаторных условиях</vt:lpstr>
      <vt:lpstr>Первичная специализированная медико-санитарная помощь в амбулаторных условиях</vt:lpstr>
      <vt:lpstr>Первичная специализированная медико-санитарная помощь в амбулаторных условиях</vt:lpstr>
      <vt:lpstr>Медицинские показания для оказания первичной специализированной медико-санитарной помощи в неотложной форме</vt:lpstr>
      <vt:lpstr>Медицинские показания для оказания первичной специализированной медико-санитарной помощи в неотложной форме</vt:lpstr>
      <vt:lpstr>Медицинские показания для оказания первичной специализированной медико-санитарной помощи в неотложной форме</vt:lpstr>
      <vt:lpstr>Оказание первичной специализированной медико-санитарной помощи в неотложной форме настоящим приказом предписано:</vt:lpstr>
      <vt:lpstr>Оказание специализированной медицинской помощи в стационарных условиях:</vt:lpstr>
      <vt:lpstr>Оказание специализированной медицинской помощи в условиях дневного стационара:</vt:lpstr>
      <vt:lpstr>Оказание специализированной медицинской помощи в условиях дневного стационара:</vt:lpstr>
      <vt:lpstr>Оказание специализированной медицинской помощи  в МО 2-го уровня и иных:</vt:lpstr>
      <vt:lpstr>Оказание специализированной медицинской помощи  в МО 2-го уровня и иных:</vt:lpstr>
      <vt:lpstr>Оказание специализированной медицинской помощи  в МО 2-го уровня и иных:</vt:lpstr>
      <vt:lpstr>Оказание специализированной медицинской помощи  в МО 2-го уровня:</vt:lpstr>
      <vt:lpstr>Оказание специализированной медицинской помощи  в МО 2-го уровня:</vt:lpstr>
      <vt:lpstr>Оказание специализированной медицинской помощи  в МО 2-го уровня:</vt:lpstr>
      <vt:lpstr>БЛАГОДАРЮ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Vera</cp:lastModifiedBy>
  <cp:revision>135</cp:revision>
  <dcterms:created xsi:type="dcterms:W3CDTF">2022-09-19T09:18:14Z</dcterms:created>
  <dcterms:modified xsi:type="dcterms:W3CDTF">2024-03-28T01:40:05Z</dcterms:modified>
</cp:coreProperties>
</file>